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4" r:id="rId3"/>
    <p:sldId id="274" r:id="rId4"/>
    <p:sldId id="305" r:id="rId5"/>
    <p:sldId id="275" r:id="rId6"/>
    <p:sldId id="277" r:id="rId7"/>
    <p:sldId id="278" r:id="rId8"/>
    <p:sldId id="313" r:id="rId9"/>
    <p:sldId id="311" r:id="rId10"/>
    <p:sldId id="314" r:id="rId11"/>
    <p:sldId id="315" r:id="rId12"/>
    <p:sldId id="316" r:id="rId13"/>
    <p:sldId id="317" r:id="rId14"/>
    <p:sldId id="318" r:id="rId15"/>
    <p:sldId id="319" r:id="rId16"/>
    <p:sldId id="310" r:id="rId17"/>
    <p:sldId id="312" r:id="rId18"/>
    <p:sldId id="303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3BA"/>
    <a:srgbClr val="CC3300"/>
    <a:srgbClr val="3366FF"/>
    <a:srgbClr val="CCFFCC"/>
    <a:srgbClr val="CCECFF"/>
    <a:srgbClr val="FFFFCC"/>
    <a:srgbClr val="993300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35" autoAdjust="0"/>
  </p:normalViewPr>
  <p:slideViewPr>
    <p:cSldViewPr>
      <p:cViewPr varScale="1">
        <p:scale>
          <a:sx n="105" d="100"/>
          <a:sy n="105" d="100"/>
        </p:scale>
        <p:origin x="11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23E8B-DF4B-4271-844B-B2AF65F059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65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8E295-5CCC-4EF1-B313-8CA89D1B26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64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F564-DF71-46C0-81A3-685E13F31F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7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0376-8F4E-4EE3-AE39-CD82ED20E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15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57FC7-6F91-4D3E-BD4C-BD5E06A855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15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7DBBE-2BC5-4158-91B3-D4656A4167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9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4119E-8973-4CAC-97E0-4DE3BEE171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9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D348-4A5A-445D-A4C2-DDC3718505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79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A9E59-7B28-4651-A577-C524C519BE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0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B7EE8-6BA4-412E-83AD-F3D4CAEDE3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5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29732-8BDB-48B8-8814-08C0DDC846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8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ED97FA-7027-4970-8C23-6068955EAF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2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ED1E7-E043-4F18-8B7A-7256BF3F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10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88097"/>
              </p:ext>
            </p:extLst>
          </p:nvPr>
        </p:nvGraphicFramePr>
        <p:xfrm>
          <a:off x="494600" y="1484784"/>
          <a:ext cx="11017225" cy="404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6830612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302531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363979789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1357717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Городской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г. Дивногорск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г. Дивногорск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КС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+ (2024-2026гг.)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355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b="1" dirty="0"/>
                        <a:t>г. Красноярск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г. Красноярск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+ (2025-2027гг.)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55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Березовский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+ (2023-2025гг.)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г. Норильск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г. Норильск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ЗАТО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г. Железногорск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ЗАТО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г. Железногорск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КС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+ (2024-2026гг.)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2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ЗАТО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г. Зеленогорск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ЗАТО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г. Зеленогорск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+ (2025-2027гг.)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ЗАТО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пос. Солнечный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ЗАТО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пос. Солнечный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536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3DAE02-3E1F-4C8A-A483-83D28BAC71AC}"/>
              </a:ext>
            </a:extLst>
          </p:cNvPr>
          <p:cNvSpPr txBox="1"/>
          <p:nvPr/>
        </p:nvSpPr>
        <p:spPr>
          <a:xfrm>
            <a:off x="4745496" y="867871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Городские округа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02D43-3C1C-4EA9-B9AB-E8561D157863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141701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11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07491"/>
              </p:ext>
            </p:extLst>
          </p:nvPr>
        </p:nvGraphicFramePr>
        <p:xfrm>
          <a:off x="479376" y="1412776"/>
          <a:ext cx="11161241" cy="472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107">
                  <a:extLst>
                    <a:ext uri="{9D8B030D-6E8A-4147-A177-3AD203B41FA5}">
                      <a16:colId xmlns:a16="http://schemas.microsoft.com/office/drawing/2014/main" val="216335755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7862989"/>
                    </a:ext>
                  </a:extLst>
                </a:gridCol>
                <a:gridCol w="1952103">
                  <a:extLst>
                    <a:ext uri="{9D8B030D-6E8A-4147-A177-3AD203B41FA5}">
                      <a16:colId xmlns:a16="http://schemas.microsoft.com/office/drawing/2014/main" val="111124680"/>
                    </a:ext>
                  </a:extLst>
                </a:gridCol>
                <a:gridCol w="2224362">
                  <a:extLst>
                    <a:ext uri="{9D8B030D-6E8A-4147-A177-3AD203B41FA5}">
                      <a16:colId xmlns:a16="http://schemas.microsoft.com/office/drawing/2014/main" val="37090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Муниципальный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 </a:t>
                      </a:r>
                      <a:br>
                        <a:rPr lang="ru-RU" b="1" dirty="0"/>
                      </a:br>
                      <a:r>
                        <a:rPr lang="ru-RU" b="1" dirty="0"/>
                        <a:t>(срок действия)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/>
                        <a:t>Абанский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Абанский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35574"/>
                  </a:ext>
                </a:extLst>
              </a:tr>
              <a:tr h="154920">
                <a:tc rowSpan="3"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Ачинский 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Ачинск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55912"/>
                  </a:ext>
                </a:extLst>
              </a:tr>
              <a:tr h="90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Ачинский район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367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Большеулуйский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205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Балахтинско-Новосёловский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Балахтинский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72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Новосёловский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5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Бирилюсский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Бирилюсский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811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Боготольский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Боготол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29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Боготольский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16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Тюхтетский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7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Богучанский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4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6A0DD8-89FA-4C43-B0D3-ED8CD740C5C8}"/>
              </a:ext>
            </a:extLst>
          </p:cNvPr>
          <p:cNvSpPr txBox="1"/>
          <p:nvPr/>
        </p:nvSpPr>
        <p:spPr>
          <a:xfrm>
            <a:off x="4354818" y="836712"/>
            <a:ext cx="348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Муниципальные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6D961-38AB-488A-879F-77D2FC7F00C5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262737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12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93785"/>
              </p:ext>
            </p:extLst>
          </p:nvPr>
        </p:nvGraphicFramePr>
        <p:xfrm>
          <a:off x="479376" y="1412776"/>
          <a:ext cx="11161241" cy="481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107">
                  <a:extLst>
                    <a:ext uri="{9D8B030D-6E8A-4147-A177-3AD203B41FA5}">
                      <a16:colId xmlns:a16="http://schemas.microsoft.com/office/drawing/2014/main" val="216335755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7862989"/>
                    </a:ext>
                  </a:extLst>
                </a:gridCol>
                <a:gridCol w="1952103">
                  <a:extLst>
                    <a:ext uri="{9D8B030D-6E8A-4147-A177-3AD203B41FA5}">
                      <a16:colId xmlns:a16="http://schemas.microsoft.com/office/drawing/2014/main" val="111124680"/>
                    </a:ext>
                  </a:extLst>
                </a:gridCol>
                <a:gridCol w="2224362">
                  <a:extLst>
                    <a:ext uri="{9D8B030D-6E8A-4147-A177-3AD203B41FA5}">
                      <a16:colId xmlns:a16="http://schemas.microsoft.com/office/drawing/2014/main" val="37090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Муниципальный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 </a:t>
                      </a:r>
                      <a:br>
                        <a:rPr lang="ru-RU" b="1" dirty="0"/>
                      </a:br>
                      <a:r>
                        <a:rPr lang="ru-RU" b="1" dirty="0"/>
                        <a:t>(срок действия)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Большемуртинско-Сухобузимский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Большемуртинский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35574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Сухобузимский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55912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Дзержинско-Тасеевский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Дзержинский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(2022-2025гг.)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50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Тасеевский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41937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Емельяновский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Емельяновский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07707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Кедровый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939818"/>
                  </a:ext>
                </a:extLst>
              </a:tr>
              <a:tr h="154920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Енисейский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Лесосибирск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72229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Енисейск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95423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Енисейский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036200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Ермаковский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Ермаковский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68316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Идринско-Краснотуранский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Идринский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07238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Краснотуранский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44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6A0DD8-89FA-4C43-B0D3-ED8CD740C5C8}"/>
              </a:ext>
            </a:extLst>
          </p:cNvPr>
          <p:cNvSpPr txBox="1"/>
          <p:nvPr/>
        </p:nvSpPr>
        <p:spPr>
          <a:xfrm>
            <a:off x="4354818" y="836712"/>
            <a:ext cx="348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Муниципальные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870A0-34C3-4161-B3FC-86FA9ACC5148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4455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13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73678"/>
              </p:ext>
            </p:extLst>
          </p:nvPr>
        </p:nvGraphicFramePr>
        <p:xfrm>
          <a:off x="479376" y="1412776"/>
          <a:ext cx="11161241" cy="4993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107">
                  <a:extLst>
                    <a:ext uri="{9D8B030D-6E8A-4147-A177-3AD203B41FA5}">
                      <a16:colId xmlns:a16="http://schemas.microsoft.com/office/drawing/2014/main" val="216335755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7862989"/>
                    </a:ext>
                  </a:extLst>
                </a:gridCol>
                <a:gridCol w="1952103">
                  <a:extLst>
                    <a:ext uri="{9D8B030D-6E8A-4147-A177-3AD203B41FA5}">
                      <a16:colId xmlns:a16="http://schemas.microsoft.com/office/drawing/2014/main" val="111124680"/>
                    </a:ext>
                  </a:extLst>
                </a:gridCol>
                <a:gridCol w="2224362">
                  <a:extLst>
                    <a:ext uri="{9D8B030D-6E8A-4147-A177-3AD203B41FA5}">
                      <a16:colId xmlns:a16="http://schemas.microsoft.com/office/drawing/2014/main" val="37090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Муниципальный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 </a:t>
                      </a:r>
                      <a:br>
                        <a:rPr lang="ru-RU" b="1" dirty="0"/>
                      </a:br>
                      <a:r>
                        <a:rPr lang="ru-RU" b="1" dirty="0"/>
                        <a:t>(срок действия)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Иланско-Нижнеингашский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Иланский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(2022-2025гг.)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68316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Нижнеингашский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01285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Ирбейско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-Саянский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Ирбейский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65779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Саянский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64016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Казачинско-Пировский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Казачинский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78942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Пировский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8840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Канский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Канск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(2022-2025гг.)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44912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8776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Каратузский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Каратузский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49269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Кежемский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Кежемский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45720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Козульский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Козульский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(2025-2027гг.)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97281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98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6A0DD8-89FA-4C43-B0D3-ED8CD740C5C8}"/>
              </a:ext>
            </a:extLst>
          </p:cNvPr>
          <p:cNvSpPr txBox="1"/>
          <p:nvPr/>
        </p:nvSpPr>
        <p:spPr>
          <a:xfrm>
            <a:off x="4354818" y="836712"/>
            <a:ext cx="348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Муниципальные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FB867-03A6-462D-8DF2-592F52A65EC5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278688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14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3917"/>
              </p:ext>
            </p:extLst>
          </p:nvPr>
        </p:nvGraphicFramePr>
        <p:xfrm>
          <a:off x="479376" y="1412776"/>
          <a:ext cx="11161241" cy="493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107">
                  <a:extLst>
                    <a:ext uri="{9D8B030D-6E8A-4147-A177-3AD203B41FA5}">
                      <a16:colId xmlns:a16="http://schemas.microsoft.com/office/drawing/2014/main" val="216335755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7862989"/>
                    </a:ext>
                  </a:extLst>
                </a:gridCol>
                <a:gridCol w="1952103">
                  <a:extLst>
                    <a:ext uri="{9D8B030D-6E8A-4147-A177-3AD203B41FA5}">
                      <a16:colId xmlns:a16="http://schemas.microsoft.com/office/drawing/2014/main" val="111124680"/>
                    </a:ext>
                  </a:extLst>
                </a:gridCol>
                <a:gridCol w="2224362">
                  <a:extLst>
                    <a:ext uri="{9D8B030D-6E8A-4147-A177-3AD203B41FA5}">
                      <a16:colId xmlns:a16="http://schemas.microsoft.com/office/drawing/2014/main" val="37090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Муниципальный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 </a:t>
                      </a:r>
                      <a:br>
                        <a:rPr lang="ru-RU" b="1" dirty="0"/>
                      </a:br>
                      <a:r>
                        <a:rPr lang="ru-RU" b="1" dirty="0"/>
                        <a:t>(срок действия)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154920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Манско-Уярский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Манский район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68316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Партизанский район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45720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97281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Минусинский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Минусинск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98228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Минусинский район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17828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Мотыгинский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Мотыгинский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28757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Назаровский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г.Назарово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86033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Назаровский район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8888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Рыбинский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Бородино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81180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Рыбинский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89766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Северо-Енисейский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Северо-Енисейский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95758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58520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Берёзовский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285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6A0DD8-89FA-4C43-B0D3-ED8CD740C5C8}"/>
              </a:ext>
            </a:extLst>
          </p:cNvPr>
          <p:cNvSpPr txBox="1"/>
          <p:nvPr/>
        </p:nvSpPr>
        <p:spPr>
          <a:xfrm>
            <a:off x="4354818" y="836712"/>
            <a:ext cx="348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Муниципальные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11B98-3198-4540-BD4F-E5449EB3EF4C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222067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rgbClr val="0070C0"/>
                </a:solidFill>
              </a:rPr>
              <a:t>15</a:t>
            </a:fld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7955EB6-4F66-4DA7-8E79-4A8ACAB1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55018"/>
              </p:ext>
            </p:extLst>
          </p:nvPr>
        </p:nvGraphicFramePr>
        <p:xfrm>
          <a:off x="479376" y="1412776"/>
          <a:ext cx="11161241" cy="4014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107">
                  <a:extLst>
                    <a:ext uri="{9D8B030D-6E8A-4147-A177-3AD203B41FA5}">
                      <a16:colId xmlns:a16="http://schemas.microsoft.com/office/drawing/2014/main" val="216335755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2234679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7862989"/>
                    </a:ext>
                  </a:extLst>
                </a:gridCol>
                <a:gridCol w="1952103">
                  <a:extLst>
                    <a:ext uri="{9D8B030D-6E8A-4147-A177-3AD203B41FA5}">
                      <a16:colId xmlns:a16="http://schemas.microsoft.com/office/drawing/2014/main" val="111124680"/>
                    </a:ext>
                  </a:extLst>
                </a:gridCol>
                <a:gridCol w="2224362">
                  <a:extLst>
                    <a:ext uri="{9D8B030D-6E8A-4147-A177-3AD203B41FA5}">
                      <a16:colId xmlns:a16="http://schemas.microsoft.com/office/drawing/2014/main" val="37090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Муниципальный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Координационный совет профсоюзов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 Трехстороннее соглашение </a:t>
                      </a:r>
                      <a:br>
                        <a:rPr lang="ru-RU" b="1" dirty="0"/>
                      </a:br>
                      <a:r>
                        <a:rPr lang="ru-RU" b="1" dirty="0"/>
                        <a:t>(срок действия)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Территориальная трехсторонняя комиссия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595746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Таймырский Долгано-Ненецкий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Таймырский Долгано-Ненецкий муниципальный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28757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Туруханский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Туруханский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18206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Ужурский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Ужурский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52068"/>
                  </a:ext>
                </a:extLst>
              </a:tr>
              <a:tr h="15492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Шарыповский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Шарыпово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72181"/>
                  </a:ext>
                </a:extLst>
              </a:tr>
              <a:tr h="154920">
                <a:tc vMerge="1"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Шарыповский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(2024-2026гг.)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28983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Шушенский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Шушенский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(2023-2025гг.)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54106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Эвенкийский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Эвенкийский муниципальный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6A0DD8-89FA-4C43-B0D3-ED8CD740C5C8}"/>
              </a:ext>
            </a:extLst>
          </p:cNvPr>
          <p:cNvSpPr txBox="1"/>
          <p:nvPr/>
        </p:nvSpPr>
        <p:spPr>
          <a:xfrm>
            <a:off x="4354818" y="836712"/>
            <a:ext cx="348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Муниципальные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35DD9-9701-465F-8583-19C0A3F6A00C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131048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0E6933-0DD4-438A-8B6A-3BC2BAD0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16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5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E03CF-22A3-4ED3-9755-FCAA16213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17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B8E72-3DFE-4DFC-98A2-38D42353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481EE-6352-495E-AFC5-C14E62B4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D9908-43E6-454D-B398-B0D160DB9CD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54CC0-A60F-4D31-B9C4-1718938CD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1BBE2-AC28-43D1-828F-94E9F9DB9176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E4303-BE8C-4323-B01E-18168F46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8DAF9-52C4-463C-BCF0-308562118EA8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1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0F551-75FB-4E51-8B0E-3AE5E6F6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8FE92-9704-488E-8B84-3CE7C1E34F0A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CDF06-D6C4-4476-BBA0-A3F29B1EB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C57381-EAA2-4D0E-BEA1-6E807CB0C5E3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8A141-62F2-4164-8442-956D1FD1E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A44EE-C311-4B9E-95EF-C36F7EF2BCAC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B931A0-49F9-4997-AB00-E1D75600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4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B159E-9C2D-4086-8453-8B495D153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/>
          <a:stretch/>
        </p:blipFill>
        <p:spPr>
          <a:xfrm>
            <a:off x="-1016" y="836712"/>
            <a:ext cx="12191746" cy="600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4E4C8-5FD0-4775-BFC3-92BC792E3231}"/>
              </a:ext>
            </a:extLst>
          </p:cNvPr>
          <p:cNvSpPr txBox="1"/>
          <p:nvPr/>
        </p:nvSpPr>
        <p:spPr>
          <a:xfrm>
            <a:off x="1270" y="6516060"/>
            <a:ext cx="4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36D4BD-4BF9-42E1-BED7-29326C0A4BEC}" type="slidenum">
              <a:rPr lang="ru-RU" b="1" smtClean="0">
                <a:solidFill>
                  <a:schemeClr val="bg1"/>
                </a:solidFill>
              </a:rPr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EBD97-FFC9-4728-957B-2340D53E636F}"/>
              </a:ext>
            </a:extLst>
          </p:cNvPr>
          <p:cNvSpPr txBox="1"/>
          <p:nvPr/>
        </p:nvSpPr>
        <p:spPr>
          <a:xfrm>
            <a:off x="0" y="19698"/>
            <a:ext cx="12192000" cy="830997"/>
          </a:xfrm>
          <a:prstGeom prst="rect">
            <a:avLst/>
          </a:prstGeom>
          <a:solidFill>
            <a:srgbClr val="0973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МОНИТОРИНГ СОСТОЯНИЯ СОЦИАЛЬНОГО ПАРТНЕРСТВА НА ТЕРРИТОРИАЛЬНОМ УРОВНЕ </a:t>
            </a:r>
            <a:r>
              <a:rPr lang="ru-RU" sz="2400" i="1" dirty="0">
                <a:solidFill>
                  <a:schemeClr val="bg1"/>
                </a:solidFill>
              </a:rPr>
              <a:t>(в условиях переходного периода)</a:t>
            </a:r>
          </a:p>
        </p:txBody>
      </p:sp>
    </p:spTree>
    <p:extLst>
      <p:ext uri="{BB962C8B-B14F-4D97-AF65-F5344CB8AC3E}">
        <p14:creationId xmlns:p14="http://schemas.microsoft.com/office/powerpoint/2010/main" val="13673768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4341</TotalTime>
  <Words>709</Words>
  <Application>Microsoft Office PowerPoint</Application>
  <PresentationFormat>Широкоэкранный</PresentationFormat>
  <Paragraphs>342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ФПКК</cp:lastModifiedBy>
  <cp:revision>125</cp:revision>
  <cp:lastPrinted>2026-02-10T02:23:20Z</cp:lastPrinted>
  <dcterms:created xsi:type="dcterms:W3CDTF">2013-07-18T02:35:15Z</dcterms:created>
  <dcterms:modified xsi:type="dcterms:W3CDTF">2026-02-27T09:05:23Z</dcterms:modified>
</cp:coreProperties>
</file>